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3" r:id="rId3"/>
    <p:sldId id="284" r:id="rId4"/>
    <p:sldId id="276" r:id="rId5"/>
    <p:sldId id="270" r:id="rId6"/>
    <p:sldId id="280" r:id="rId7"/>
    <p:sldId id="260" r:id="rId8"/>
    <p:sldId id="299" r:id="rId9"/>
    <p:sldId id="298" r:id="rId10"/>
    <p:sldId id="295" r:id="rId11"/>
    <p:sldId id="297" r:id="rId12"/>
    <p:sldId id="289" r:id="rId13"/>
    <p:sldId id="290" r:id="rId14"/>
    <p:sldId id="285" r:id="rId15"/>
    <p:sldId id="286" r:id="rId16"/>
    <p:sldId id="287" r:id="rId17"/>
    <p:sldId id="277" r:id="rId18"/>
    <p:sldId id="278" r:id="rId19"/>
    <p:sldId id="279" r:id="rId20"/>
    <p:sldId id="281" r:id="rId21"/>
    <p:sldId id="282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1DE69-F00A-407A-BE33-FA73A3ECD4F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702B1F-1F18-44DF-8556-D3C250F9A1B0}">
      <dgm:prSet phldrT="[Текст]" custT="1"/>
      <dgm:spPr>
        <a:xfrm>
          <a:off x="3926408" y="1516970"/>
          <a:ext cx="2194272" cy="2011425"/>
        </a:xfrm>
        <a:prstGeom prst="ellipse">
          <a:avLst/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i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Меняющийся мир</a:t>
          </a:r>
          <a:endParaRPr lang="ru-RU" sz="1800" b="1" i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F462969-39B0-4A35-913E-08EA3780358F}" type="parTrans" cxnId="{0B1DD97F-8780-4EC8-BCDB-27143D23EB5B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713A7FEA-BF58-4B18-A062-2B337315E50A}" type="sibTrans" cxnId="{0B1DD97F-8780-4EC8-BCDB-27143D23EB5B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26363492-28A4-471C-8DC3-F684D508120A}">
      <dgm:prSet phldrT="[Текст]" custT="1"/>
      <dgm:spPr>
        <a:xfrm>
          <a:off x="3755838" y="80943"/>
          <a:ext cx="2535411" cy="113885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i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нестабильность</a:t>
          </a:r>
          <a:endParaRPr lang="ru-RU" sz="1800" b="1" i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DA3B49D-A235-4FEE-A05F-E7DFDEEAEAD5}" type="parTrans" cxnId="{9DF1CE8A-8CC6-4EC4-BDD8-49EF7661E218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38CD76C3-850E-465E-AC5F-7A9531C90891}" type="sibTrans" cxnId="{9DF1CE8A-8CC6-4EC4-BDD8-49EF7661E218}">
      <dgm:prSet/>
      <dgm:spPr>
        <a:xfrm>
          <a:off x="3748208" y="492585"/>
          <a:ext cx="3833577" cy="3833577"/>
        </a:xfrm>
        <a:prstGeom prst="blockArc">
          <a:avLst>
            <a:gd name="adj1" fmla="val 14997882"/>
            <a:gd name="adj2" fmla="val 21534821"/>
            <a:gd name="adj3" fmla="val 4641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524690A4-BC93-4EB9-95BB-6E8F2E05BD5D}">
      <dgm:prSet phldrT="[Текст]" custT="1"/>
      <dgm:spPr>
        <a:xfrm>
          <a:off x="6120672" y="1728197"/>
          <a:ext cx="2832599" cy="129135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i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неопределенность</a:t>
          </a:r>
          <a:endParaRPr lang="ru-RU" sz="1800" b="1" i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FD2995B-C95E-467A-907F-C04702E358B8}" type="parTrans" cxnId="{F6499D28-1F06-4316-8F92-29010C84DD2F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4866FD35-A7E4-4DEC-9D4B-94528AEDDE85}" type="sibTrans" cxnId="{F6499D28-1F06-4316-8F92-29010C84DD2F}">
      <dgm:prSet/>
      <dgm:spPr>
        <a:xfrm>
          <a:off x="3767326" y="726293"/>
          <a:ext cx="3833577" cy="3833577"/>
        </a:xfrm>
        <a:prstGeom prst="blockArc">
          <a:avLst>
            <a:gd name="adj1" fmla="val 21103995"/>
            <a:gd name="adj2" fmla="val 6639557"/>
            <a:gd name="adj3" fmla="val 4641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E692D9E1-E20B-4998-B79C-012351A15BB6}">
      <dgm:prSet phldrT="[Текст]" custT="1"/>
      <dgm:spPr>
        <a:xfrm>
          <a:off x="4043872" y="3886500"/>
          <a:ext cx="1959343" cy="101698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i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сложность</a:t>
          </a:r>
          <a:endParaRPr lang="ru-RU" sz="1800" b="1" i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1274B77-2B53-46D3-BA85-D4E48C7F5B4D}" type="parTrans" cxnId="{B813134B-82CD-4589-90FC-9ED9B4687E5A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3AC0E4F8-E387-4EA3-BF55-6B066ABC6514}" type="sibTrans" cxnId="{B813134B-82CD-4589-90FC-9ED9B4687E5A}">
      <dgm:prSet/>
      <dgm:spPr>
        <a:xfrm>
          <a:off x="2609856" y="673034"/>
          <a:ext cx="3833577" cy="3833577"/>
        </a:xfrm>
        <a:prstGeom prst="blockArc">
          <a:avLst>
            <a:gd name="adj1" fmla="val 4476581"/>
            <a:gd name="adj2" fmla="val 10923303"/>
            <a:gd name="adj3" fmla="val 4641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7E3D5F7F-4ED2-411C-B988-9DD27E72E99F}">
      <dgm:prSet phldrT="[Текст]" custT="1"/>
      <dgm:spPr>
        <a:xfrm>
          <a:off x="1417284" y="1728193"/>
          <a:ext cx="2476504" cy="158897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800" b="1" i="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неординарность</a:t>
          </a:r>
          <a:endParaRPr lang="ru-RU" sz="1800" b="1" i="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FACD7DB-E170-4ECF-950D-D0C5B44F3645}" type="parTrans" cxnId="{29FC77A5-7B47-45F7-9778-5D31A62C299C}">
      <dgm:prSet/>
      <dgm:spPr/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9A457988-496E-40AF-866E-8636EBC8888E}" type="sibTrans" cxnId="{29FC77A5-7B47-45F7-9778-5D31A62C299C}">
      <dgm:prSet/>
      <dgm:spPr>
        <a:xfrm>
          <a:off x="2609856" y="538753"/>
          <a:ext cx="3833577" cy="3833577"/>
        </a:xfrm>
        <a:prstGeom prst="blockArc">
          <a:avLst>
            <a:gd name="adj1" fmla="val 10676697"/>
            <a:gd name="adj2" fmla="val 17123419"/>
            <a:gd name="adj3" fmla="val 4641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sz="4000" b="1" i="0">
            <a:solidFill>
              <a:schemeClr val="tx1"/>
            </a:solidFill>
          </a:endParaRPr>
        </a:p>
      </dgm:t>
    </dgm:pt>
    <dgm:pt modelId="{3FADFF29-A515-46BD-BAD4-D8E604E52565}" type="pres">
      <dgm:prSet presAssocID="{7711DE69-F00A-407A-BE33-FA73A3ECD4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9C37B3-0E26-4524-95C8-4C0B9BF6A28E}" type="pres">
      <dgm:prSet presAssocID="{1D702B1F-1F18-44DF-8556-D3C250F9A1B0}" presName="centerShape" presStyleLbl="node0" presStyleIdx="0" presStyleCnt="1" custScaleX="146910" custScaleY="113966"/>
      <dgm:spPr/>
      <dgm:t>
        <a:bodyPr/>
        <a:lstStyle/>
        <a:p>
          <a:endParaRPr lang="ru-RU"/>
        </a:p>
      </dgm:t>
    </dgm:pt>
    <dgm:pt modelId="{3A71098B-2C77-4EE1-89A0-3278A530B3B8}" type="pres">
      <dgm:prSet presAssocID="{26363492-28A4-471C-8DC3-F684D508120A}" presName="node" presStyleLbl="node1" presStyleIdx="0" presStyleCnt="4" custScaleX="205221" custScaleY="92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EB400-5E5F-4706-BF75-5501B9327A6B}" type="pres">
      <dgm:prSet presAssocID="{26363492-28A4-471C-8DC3-F684D508120A}" presName="dummy" presStyleCnt="0"/>
      <dgm:spPr/>
    </dgm:pt>
    <dgm:pt modelId="{566A9770-A18E-420D-8316-3BD7FA25EB52}" type="pres">
      <dgm:prSet presAssocID="{38CD76C3-850E-465E-AC5F-7A9531C9089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8950A46-4F28-4949-AF70-4CA3725A6164}" type="pres">
      <dgm:prSet presAssocID="{524690A4-BC93-4EB9-95BB-6E8F2E05BD5D}" presName="node" presStyleLbl="node1" presStyleIdx="1" presStyleCnt="4" custScaleX="277973" custScaleY="104525" custRadScaleRad="134477" custRadScaleInc="-1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0BE3F-8A68-4A9A-A547-A7715F20FFC5}" type="pres">
      <dgm:prSet presAssocID="{524690A4-BC93-4EB9-95BB-6E8F2E05BD5D}" presName="dummy" presStyleCnt="0"/>
      <dgm:spPr/>
    </dgm:pt>
    <dgm:pt modelId="{80511473-FF5E-45B5-975D-BB8AE265A7AD}" type="pres">
      <dgm:prSet presAssocID="{4866FD35-A7E4-4DEC-9D4B-94528AEDDE8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03E5AA5-1B22-4B26-A57C-EE317D1B7598}" type="pres">
      <dgm:prSet presAssocID="{E692D9E1-E20B-4998-B79C-012351A15BB6}" presName="node" presStyleLbl="node1" presStyleIdx="2" presStyleCnt="4" custScaleX="158593" custScaleY="8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EE3E4-ADD9-4C52-996D-E452F45DB342}" type="pres">
      <dgm:prSet presAssocID="{E692D9E1-E20B-4998-B79C-012351A15BB6}" presName="dummy" presStyleCnt="0"/>
      <dgm:spPr/>
    </dgm:pt>
    <dgm:pt modelId="{CAB991ED-B8FD-4372-976B-90057E5C5018}" type="pres">
      <dgm:prSet presAssocID="{3AC0E4F8-E387-4EA3-BF55-6B066ABC651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2856D67-60CD-492A-8DED-1D975096BECA}" type="pres">
      <dgm:prSet presAssocID="{7E3D5F7F-4ED2-411C-B988-9DD27E72E99F}" presName="node" presStyleLbl="node1" presStyleIdx="3" presStyleCnt="4" custScaleX="242485" custScaleY="128615" custRadScaleRad="12647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8823F-837D-4C28-91C4-8C97CC64937B}" type="pres">
      <dgm:prSet presAssocID="{7E3D5F7F-4ED2-411C-B988-9DD27E72E99F}" presName="dummy" presStyleCnt="0"/>
      <dgm:spPr/>
    </dgm:pt>
    <dgm:pt modelId="{285A2AFD-0176-4DE5-BCF7-8F5770B4132B}" type="pres">
      <dgm:prSet presAssocID="{9A457988-496E-40AF-866E-8636EBC8888E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9FC77A5-7B47-45F7-9778-5D31A62C299C}" srcId="{1D702B1F-1F18-44DF-8556-D3C250F9A1B0}" destId="{7E3D5F7F-4ED2-411C-B988-9DD27E72E99F}" srcOrd="3" destOrd="0" parTransId="{7FACD7DB-E170-4ECF-950D-D0C5B44F3645}" sibTransId="{9A457988-496E-40AF-866E-8636EBC8888E}"/>
    <dgm:cxn modelId="{3F153D78-8A62-4A82-AC89-8D98FF0F18DA}" type="presOf" srcId="{1D702B1F-1F18-44DF-8556-D3C250F9A1B0}" destId="{B59C37B3-0E26-4524-95C8-4C0B9BF6A28E}" srcOrd="0" destOrd="0" presId="urn:microsoft.com/office/officeart/2005/8/layout/radial6"/>
    <dgm:cxn modelId="{7E8C21DE-B697-4660-AFA2-C8F5236F63C0}" type="presOf" srcId="{524690A4-BC93-4EB9-95BB-6E8F2E05BD5D}" destId="{A8950A46-4F28-4949-AF70-4CA3725A6164}" srcOrd="0" destOrd="0" presId="urn:microsoft.com/office/officeart/2005/8/layout/radial6"/>
    <dgm:cxn modelId="{BDC09872-6014-419F-86AD-C5375F267070}" type="presOf" srcId="{4866FD35-A7E4-4DEC-9D4B-94528AEDDE85}" destId="{80511473-FF5E-45B5-975D-BB8AE265A7AD}" srcOrd="0" destOrd="0" presId="urn:microsoft.com/office/officeart/2005/8/layout/radial6"/>
    <dgm:cxn modelId="{84910547-A8E0-4576-BC80-13AE02109A4D}" type="presOf" srcId="{7E3D5F7F-4ED2-411C-B988-9DD27E72E99F}" destId="{42856D67-60CD-492A-8DED-1D975096BECA}" srcOrd="0" destOrd="0" presId="urn:microsoft.com/office/officeart/2005/8/layout/radial6"/>
    <dgm:cxn modelId="{B813134B-82CD-4589-90FC-9ED9B4687E5A}" srcId="{1D702B1F-1F18-44DF-8556-D3C250F9A1B0}" destId="{E692D9E1-E20B-4998-B79C-012351A15BB6}" srcOrd="2" destOrd="0" parTransId="{71274B77-2B53-46D3-BA85-D4E48C7F5B4D}" sibTransId="{3AC0E4F8-E387-4EA3-BF55-6B066ABC6514}"/>
    <dgm:cxn modelId="{E8376388-F9C0-4527-98E0-52618A5A3514}" type="presOf" srcId="{26363492-28A4-471C-8DC3-F684D508120A}" destId="{3A71098B-2C77-4EE1-89A0-3278A530B3B8}" srcOrd="0" destOrd="0" presId="urn:microsoft.com/office/officeart/2005/8/layout/radial6"/>
    <dgm:cxn modelId="{0B1DD97F-8780-4EC8-BCDB-27143D23EB5B}" srcId="{7711DE69-F00A-407A-BE33-FA73A3ECD4F7}" destId="{1D702B1F-1F18-44DF-8556-D3C250F9A1B0}" srcOrd="0" destOrd="0" parTransId="{2F462969-39B0-4A35-913E-08EA3780358F}" sibTransId="{713A7FEA-BF58-4B18-A062-2B337315E50A}"/>
    <dgm:cxn modelId="{18F06540-7111-48CA-9FD8-12A337B9300B}" type="presOf" srcId="{3AC0E4F8-E387-4EA3-BF55-6B066ABC6514}" destId="{CAB991ED-B8FD-4372-976B-90057E5C5018}" srcOrd="0" destOrd="0" presId="urn:microsoft.com/office/officeart/2005/8/layout/radial6"/>
    <dgm:cxn modelId="{F6499D28-1F06-4316-8F92-29010C84DD2F}" srcId="{1D702B1F-1F18-44DF-8556-D3C250F9A1B0}" destId="{524690A4-BC93-4EB9-95BB-6E8F2E05BD5D}" srcOrd="1" destOrd="0" parTransId="{9FD2995B-C95E-467A-907F-C04702E358B8}" sibTransId="{4866FD35-A7E4-4DEC-9D4B-94528AEDDE85}"/>
    <dgm:cxn modelId="{1D5266B7-0430-4621-817F-54139A7E233D}" type="presOf" srcId="{7711DE69-F00A-407A-BE33-FA73A3ECD4F7}" destId="{3FADFF29-A515-46BD-BAD4-D8E604E52565}" srcOrd="0" destOrd="0" presId="urn:microsoft.com/office/officeart/2005/8/layout/radial6"/>
    <dgm:cxn modelId="{9DF1CE8A-8CC6-4EC4-BDD8-49EF7661E218}" srcId="{1D702B1F-1F18-44DF-8556-D3C250F9A1B0}" destId="{26363492-28A4-471C-8DC3-F684D508120A}" srcOrd="0" destOrd="0" parTransId="{2DA3B49D-A235-4FEE-A05F-E7DFDEEAEAD5}" sibTransId="{38CD76C3-850E-465E-AC5F-7A9531C90891}"/>
    <dgm:cxn modelId="{9A38BB2B-F61B-46CF-93B6-F2AC21986675}" type="presOf" srcId="{9A457988-496E-40AF-866E-8636EBC8888E}" destId="{285A2AFD-0176-4DE5-BCF7-8F5770B4132B}" srcOrd="0" destOrd="0" presId="urn:microsoft.com/office/officeart/2005/8/layout/radial6"/>
    <dgm:cxn modelId="{2509C963-8C11-4809-80B9-EE67603E28A1}" type="presOf" srcId="{E692D9E1-E20B-4998-B79C-012351A15BB6}" destId="{903E5AA5-1B22-4B26-A57C-EE317D1B7598}" srcOrd="0" destOrd="0" presId="urn:microsoft.com/office/officeart/2005/8/layout/radial6"/>
    <dgm:cxn modelId="{2C7DD6EB-6769-4D29-902D-627EAA10FFC1}" type="presOf" srcId="{38CD76C3-850E-465E-AC5F-7A9531C90891}" destId="{566A9770-A18E-420D-8316-3BD7FA25EB52}" srcOrd="0" destOrd="0" presId="urn:microsoft.com/office/officeart/2005/8/layout/radial6"/>
    <dgm:cxn modelId="{461B1C81-B5C8-4F58-A8E6-737583E7C310}" type="presParOf" srcId="{3FADFF29-A515-46BD-BAD4-D8E604E52565}" destId="{B59C37B3-0E26-4524-95C8-4C0B9BF6A28E}" srcOrd="0" destOrd="0" presId="urn:microsoft.com/office/officeart/2005/8/layout/radial6"/>
    <dgm:cxn modelId="{1CF47251-B4F7-48FA-9D78-9AA5E41A2756}" type="presParOf" srcId="{3FADFF29-A515-46BD-BAD4-D8E604E52565}" destId="{3A71098B-2C77-4EE1-89A0-3278A530B3B8}" srcOrd="1" destOrd="0" presId="urn:microsoft.com/office/officeart/2005/8/layout/radial6"/>
    <dgm:cxn modelId="{6856C04C-1B06-433F-A6EA-6B8DEF08B50A}" type="presParOf" srcId="{3FADFF29-A515-46BD-BAD4-D8E604E52565}" destId="{531EB400-5E5F-4706-BF75-5501B9327A6B}" srcOrd="2" destOrd="0" presId="urn:microsoft.com/office/officeart/2005/8/layout/radial6"/>
    <dgm:cxn modelId="{5D9D2AFC-4DDC-4E36-A37E-23AA4F10DFFC}" type="presParOf" srcId="{3FADFF29-A515-46BD-BAD4-D8E604E52565}" destId="{566A9770-A18E-420D-8316-3BD7FA25EB52}" srcOrd="3" destOrd="0" presId="urn:microsoft.com/office/officeart/2005/8/layout/radial6"/>
    <dgm:cxn modelId="{41918ECC-5890-4AFA-8F29-7FB6513D9EE4}" type="presParOf" srcId="{3FADFF29-A515-46BD-BAD4-D8E604E52565}" destId="{A8950A46-4F28-4949-AF70-4CA3725A6164}" srcOrd="4" destOrd="0" presId="urn:microsoft.com/office/officeart/2005/8/layout/radial6"/>
    <dgm:cxn modelId="{9BC04053-2DD3-43F2-8B04-AC835A4908D6}" type="presParOf" srcId="{3FADFF29-A515-46BD-BAD4-D8E604E52565}" destId="{F7F0BE3F-8A68-4A9A-A547-A7715F20FFC5}" srcOrd="5" destOrd="0" presId="urn:microsoft.com/office/officeart/2005/8/layout/radial6"/>
    <dgm:cxn modelId="{783D7DAA-EC9E-4100-80A6-C31A0B9BB7D9}" type="presParOf" srcId="{3FADFF29-A515-46BD-BAD4-D8E604E52565}" destId="{80511473-FF5E-45B5-975D-BB8AE265A7AD}" srcOrd="6" destOrd="0" presId="urn:microsoft.com/office/officeart/2005/8/layout/radial6"/>
    <dgm:cxn modelId="{A0F5008C-F792-42F3-A825-10966B225409}" type="presParOf" srcId="{3FADFF29-A515-46BD-BAD4-D8E604E52565}" destId="{903E5AA5-1B22-4B26-A57C-EE317D1B7598}" srcOrd="7" destOrd="0" presId="urn:microsoft.com/office/officeart/2005/8/layout/radial6"/>
    <dgm:cxn modelId="{C24F134E-0FF8-4431-AA64-2C629DCBE786}" type="presParOf" srcId="{3FADFF29-A515-46BD-BAD4-D8E604E52565}" destId="{E98EE3E4-ADD9-4C52-996D-E452F45DB342}" srcOrd="8" destOrd="0" presId="urn:microsoft.com/office/officeart/2005/8/layout/radial6"/>
    <dgm:cxn modelId="{C1C61156-38CB-4621-918B-D45AC1F40260}" type="presParOf" srcId="{3FADFF29-A515-46BD-BAD4-D8E604E52565}" destId="{CAB991ED-B8FD-4372-976B-90057E5C5018}" srcOrd="9" destOrd="0" presId="urn:microsoft.com/office/officeart/2005/8/layout/radial6"/>
    <dgm:cxn modelId="{17CDFBD4-2F1F-48B5-86E7-A42339D9C579}" type="presParOf" srcId="{3FADFF29-A515-46BD-BAD4-D8E604E52565}" destId="{42856D67-60CD-492A-8DED-1D975096BECA}" srcOrd="10" destOrd="0" presId="urn:microsoft.com/office/officeart/2005/8/layout/radial6"/>
    <dgm:cxn modelId="{BA5CF8A7-46FD-4C01-9E9C-3DA7072C5F9A}" type="presParOf" srcId="{3FADFF29-A515-46BD-BAD4-D8E604E52565}" destId="{22B8823F-837D-4C28-91C4-8C97CC64937B}" srcOrd="11" destOrd="0" presId="urn:microsoft.com/office/officeart/2005/8/layout/radial6"/>
    <dgm:cxn modelId="{F6E0E481-CD20-4D3A-8315-E59D8DB5EAF3}" type="presParOf" srcId="{3FADFF29-A515-46BD-BAD4-D8E604E52565}" destId="{285A2AFD-0176-4DE5-BCF7-8F5770B4132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A2AFD-0176-4DE5-BCF7-8F5770B4132B}">
      <dsp:nvSpPr>
        <dsp:cNvPr id="0" name=""/>
        <dsp:cNvSpPr/>
      </dsp:nvSpPr>
      <dsp:spPr>
        <a:xfrm>
          <a:off x="1590947" y="489559"/>
          <a:ext cx="3490570" cy="3490570"/>
        </a:xfrm>
        <a:prstGeom prst="blockArc">
          <a:avLst>
            <a:gd name="adj1" fmla="val 10676697"/>
            <a:gd name="adj2" fmla="val 17123419"/>
            <a:gd name="adj3" fmla="val 4641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991ED-B8FD-4372-976B-90057E5C5018}">
      <dsp:nvSpPr>
        <dsp:cNvPr id="0" name=""/>
        <dsp:cNvSpPr/>
      </dsp:nvSpPr>
      <dsp:spPr>
        <a:xfrm>
          <a:off x="1590947" y="611827"/>
          <a:ext cx="3490570" cy="3490570"/>
        </a:xfrm>
        <a:prstGeom prst="blockArc">
          <a:avLst>
            <a:gd name="adj1" fmla="val 4476581"/>
            <a:gd name="adj2" fmla="val 10923303"/>
            <a:gd name="adj3" fmla="val 4641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11473-FF5E-45B5-975D-BB8AE265A7AD}">
      <dsp:nvSpPr>
        <dsp:cNvPr id="0" name=""/>
        <dsp:cNvSpPr/>
      </dsp:nvSpPr>
      <dsp:spPr>
        <a:xfrm>
          <a:off x="2644864" y="660321"/>
          <a:ext cx="3490570" cy="3490570"/>
        </a:xfrm>
        <a:prstGeom prst="blockArc">
          <a:avLst>
            <a:gd name="adj1" fmla="val 21103995"/>
            <a:gd name="adj2" fmla="val 6639557"/>
            <a:gd name="adj3" fmla="val 4641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A9770-A18E-420D-8316-3BD7FA25EB52}">
      <dsp:nvSpPr>
        <dsp:cNvPr id="0" name=""/>
        <dsp:cNvSpPr/>
      </dsp:nvSpPr>
      <dsp:spPr>
        <a:xfrm>
          <a:off x="2627457" y="447521"/>
          <a:ext cx="3490570" cy="3490570"/>
        </a:xfrm>
        <a:prstGeom prst="blockArc">
          <a:avLst>
            <a:gd name="adj1" fmla="val 14997882"/>
            <a:gd name="adj2" fmla="val 21534821"/>
            <a:gd name="adj3" fmla="val 4641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C37B3-0E26-4524-95C8-4C0B9BF6A28E}">
      <dsp:nvSpPr>
        <dsp:cNvPr id="0" name=""/>
        <dsp:cNvSpPr/>
      </dsp:nvSpPr>
      <dsp:spPr>
        <a:xfrm>
          <a:off x="2608801" y="1380685"/>
          <a:ext cx="2359751" cy="1830586"/>
        </a:xfrm>
        <a:prstGeom prst="ellipse">
          <a:avLst/>
        </a:prstGeom>
        <a:solidFill>
          <a:srgbClr val="4BACC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Меняющийся мир</a:t>
          </a:r>
          <a:endParaRPr lang="ru-RU" sz="1800" b="1" i="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54379" y="1648768"/>
        <a:ext cx="1668595" cy="1294420"/>
      </dsp:txXfrm>
    </dsp:sp>
    <dsp:sp modelId="{3A71098B-2C77-4EE1-89A0-3278A530B3B8}">
      <dsp:nvSpPr>
        <dsp:cNvPr id="0" name=""/>
        <dsp:cNvSpPr/>
      </dsp:nvSpPr>
      <dsp:spPr>
        <a:xfrm>
          <a:off x="2634945" y="72938"/>
          <a:ext cx="2307463" cy="103646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нестабильность</a:t>
          </a:r>
          <a:endParaRPr lang="ru-RU" sz="1800" b="1" i="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972865" y="224725"/>
        <a:ext cx="1631623" cy="732890"/>
      </dsp:txXfrm>
    </dsp:sp>
    <dsp:sp modelId="{A8950A46-4F28-4949-AF70-4CA3725A6164}">
      <dsp:nvSpPr>
        <dsp:cNvPr id="0" name=""/>
        <dsp:cNvSpPr/>
      </dsp:nvSpPr>
      <dsp:spPr>
        <a:xfrm>
          <a:off x="4514507" y="1572856"/>
          <a:ext cx="3125471" cy="117525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неопределенность</a:t>
          </a:r>
          <a:endParaRPr lang="ru-RU" sz="1800" b="1" i="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972222" y="1744968"/>
        <a:ext cx="2210041" cy="831033"/>
      </dsp:txXfrm>
    </dsp:sp>
    <dsp:sp modelId="{903E5AA5-1B22-4B26-A57C-EE317D1B7598}">
      <dsp:nvSpPr>
        <dsp:cNvPr id="0" name=""/>
        <dsp:cNvSpPr/>
      </dsp:nvSpPr>
      <dsp:spPr>
        <a:xfrm>
          <a:off x="2897083" y="3538008"/>
          <a:ext cx="1783187" cy="925555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сложность</a:t>
          </a:r>
          <a:endParaRPr lang="ru-RU" sz="1800" b="1" i="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158225" y="3673552"/>
        <a:ext cx="1260903" cy="654467"/>
      </dsp:txXfrm>
    </dsp:sp>
    <dsp:sp modelId="{42856D67-60CD-492A-8DED-1D975096BECA}">
      <dsp:nvSpPr>
        <dsp:cNvPr id="0" name=""/>
        <dsp:cNvSpPr/>
      </dsp:nvSpPr>
      <dsp:spPr>
        <a:xfrm>
          <a:off x="269295" y="1572918"/>
          <a:ext cx="2726451" cy="1446120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неординарность</a:t>
          </a:r>
          <a:endParaRPr lang="ru-RU" sz="1800" b="1" i="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668575" y="1784697"/>
        <a:ext cx="1927891" cy="102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352927" cy="5400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безграмотность. Есть ли спасение?</a:t>
            </a:r>
          </a:p>
          <a:p>
            <a:pPr marL="0" indent="0" algn="ctr">
              <a:buNone/>
            </a:pPr>
            <a:endParaRPr lang="ru-RU" sz="5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Школа № 174 г. о. Самара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Павлова Е.О.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316835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358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0000"/>
                </a:solidFill>
                <a:latin typeface="YS Text"/>
              </a:rPr>
              <a:t>Реализация этих принципов возможна за счет изменения режиссуры и</a:t>
            </a:r>
            <a:br>
              <a:rPr lang="ru-RU" sz="2000" dirty="0">
                <a:solidFill>
                  <a:srgbClr val="000000"/>
                </a:solidFill>
                <a:latin typeface="YS Text"/>
              </a:rPr>
            </a:br>
            <a:r>
              <a:rPr lang="ru-RU" sz="2000" dirty="0">
                <a:solidFill>
                  <a:srgbClr val="000000"/>
                </a:solidFill>
                <a:latin typeface="YS Text"/>
              </a:rPr>
              <a:t>структуры уроков, общения и поведения учителя и учащихся в</a:t>
            </a:r>
            <a:br>
              <a:rPr lang="ru-RU" sz="2000" dirty="0">
                <a:solidFill>
                  <a:srgbClr val="000000"/>
                </a:solidFill>
                <a:latin typeface="YS Text"/>
              </a:rPr>
            </a:br>
            <a:r>
              <a:rPr lang="ru-RU" sz="2000" dirty="0">
                <a:solidFill>
                  <a:srgbClr val="000000"/>
                </a:solidFill>
                <a:latin typeface="YS Text"/>
              </a:rPr>
              <a:t>образовательном процессе.</a:t>
            </a:r>
            <a:br>
              <a:rPr lang="ru-RU" sz="2000" dirty="0">
                <a:solidFill>
                  <a:srgbClr val="000000"/>
                </a:solidFill>
                <a:latin typeface="YS Text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4482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Часть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Удивление (мотивация) представляет собой наилучший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включения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в учебный процесс с целью активизации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 активности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уменьшения влияния информационных нагрузок.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Часть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Содержательная часть курса.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часть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непосредственно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с другими частями урока и направлена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деятельности учащихся.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Часть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Психологическая разгрузка. Доказана связь между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нагрузкой и напряжением мышечных тканей. 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можно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физические упражнения на гармонизацию развития полушарий головного мозга, психорегулирующие упражнения, спортивно-эмоциональные игры.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01553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0000"/>
                </a:solidFill>
                <a:latin typeface="YS Text"/>
              </a:rPr>
              <a:t>Реализация этих принципов возможна за счет изменения режиссуры и</a:t>
            </a:r>
            <a:br>
              <a:rPr lang="ru-RU" sz="2200" dirty="0">
                <a:solidFill>
                  <a:srgbClr val="000000"/>
                </a:solidFill>
                <a:latin typeface="YS Text"/>
              </a:rPr>
            </a:br>
            <a:r>
              <a:rPr lang="ru-RU" sz="2200" dirty="0">
                <a:solidFill>
                  <a:srgbClr val="000000"/>
                </a:solidFill>
                <a:latin typeface="YS Text"/>
              </a:rPr>
              <a:t>структуры уроков, общения и поведения учителя и учащихся в</a:t>
            </a:r>
            <a:br>
              <a:rPr lang="ru-RU" sz="2200" dirty="0">
                <a:solidFill>
                  <a:srgbClr val="000000"/>
                </a:solidFill>
                <a:latin typeface="YS Text"/>
              </a:rPr>
            </a:br>
            <a:r>
              <a:rPr lang="ru-RU" sz="2200" dirty="0">
                <a:solidFill>
                  <a:srgbClr val="000000"/>
                </a:solidFill>
                <a:latin typeface="YS Text"/>
              </a:rPr>
              <a:t>образовательном процессе.</a:t>
            </a:r>
            <a:r>
              <a:rPr lang="ru-RU" sz="2000" dirty="0">
                <a:solidFill>
                  <a:srgbClr val="000000"/>
                </a:solidFill>
                <a:latin typeface="YS Text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YS Text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Головоломки и логические задачи. Эта часть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урока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основной, т.к. активизирует творческую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учащихся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решения задач, требующих неординарного подхода.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5 Интеллектуальная разминка. Эта часть урока содержит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творческие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которые не требуют специальных знаний, для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решения важна система размышлений, смекалки и принятия самостоятельных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6 Содержательная часть урока. Здесь ход урока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возвращается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изучению теоретического материала курса.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7 Использование компьютерных и цифровых технологий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креативного мышления. Мультимедийные эффекты,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взаимодействие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наибольшей степени проявляются в электронных формах учебников.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8 Резюме. Заключительный этап креативного урока</a:t>
            </a: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навыков самооценки личной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коллективной деятельности; рецензирования, индивидуального и коллективного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дискуссирования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3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Нестандартные задачи.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Данный вид задач часто вызывает затруднения у учащихся, так как не имеет определенного алгоритма решений. Но здесь все зависит от учителя, обучал он решению подобных задач или нет, таким образом, одна и та, же задача может быть стандартной или не стандартной.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Здесь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главная цель работы по развитию логического, отвлеченного мышления состоит в том, чтобы дети научились делать выводы из тех суждений, которые предлагаются им в качестве исходных, чтобы они смогли ограничиться содержанием этих суждений, не привлекая других знаний.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Комбинаторные задачи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5577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Решение данного вида задач позволяет расширять знания о самой задаче, например о количестве и характере результата, о процессе решения. На комбинаторных задачах идет обучение методу перебора, решение задач с помощью таблиц, графов, дерева решений.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Целенаправленное обучение решению комбинаторных задач позволяет развить такое качество мышления, как вариативность – направленность мыслительной деятельности на поиск различных решений задачи в случае, если нет специальных указаний на это.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Сложность задач заключается в выборе системы конструктивного перебора, которая даст полную уверенность в том, что рассмотрены все возможные случаи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0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prstClr val="black"/>
                </a:solidFill>
                <a:latin typeface="Calibri"/>
              </a:rPr>
              <a:t>Приёмы</a:t>
            </a:r>
            <a:endParaRPr lang="ru-RU" dirty="0"/>
          </a:p>
        </p:txBody>
      </p:sp>
      <p:pic>
        <p:nvPicPr>
          <p:cNvPr id="3" name="Picture 2" descr="D:\школа Черепаново\19-20\вытупление функциональная грамотность\моя презентация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88937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2" y="2060848"/>
            <a:ext cx="4317663" cy="33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7544" y="1052736"/>
            <a:ext cx="8352928" cy="964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Устный счёт+ жизненная ситуация</a:t>
            </a:r>
            <a:endParaRPr kumimoji="0" lang="ru-RU" sz="40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1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prstClr val="black"/>
                </a:solidFill>
                <a:latin typeface="Calibri"/>
              </a:rPr>
              <a:t>Задачи на деление с остатком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1052736"/>
            <a:ext cx="8229600" cy="193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Доллар стоит 80 рублей. Какое наибольшее количество долларов можно купить на 1500 рублей?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03" y="3645024"/>
            <a:ext cx="43227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школа Черепаново\19-20\вытупление функциональная грамотность\моя презентация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8473">
            <a:off x="573206" y="3394715"/>
            <a:ext cx="3239199" cy="27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В доме 18 этажей, на каждом этаже по 3 квартиры. На каком этаже живет Маша, если она живет в квартире под номером 26?</a:t>
            </a:r>
            <a:br>
              <a:rPr lang="ru-RU" sz="36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Picture 2" descr="D:\школа Черепаново\19-20\вытупление функциональная грамотность\моя презентация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1125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277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200800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496855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988840"/>
            <a:ext cx="3888430" cy="269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6085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460928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Практическую значимость в процессе обучения имеет написание научной работы по предмету. В данных исследованиях очень много пересекается  элементов из функциональной грамотности. Выбор темы и работа над ней ставит очень много задач перед  исследователем. Находя пути решения поставленных целей, обучающийся применяет полученные знания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связей, тем самым логические выводы позволяют функционально развиваться ребенку.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2050" name="Picture 2" descr="C:\Users\Станция печати\Document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864" y="3415117"/>
            <a:ext cx="50341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0" y="3603253"/>
            <a:ext cx="3663950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352928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образовании много существует определений функциональной грамотности, но, так или иначе, все они сводятся к одному условию-ученик должен уметь на практике применять полученные знания, овладеть инструментом, позволяющим самореализоваться в обществе.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функционально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грамотная личность – это человек самостоятельный, познающий и умеющий жить среди людей, обладающий определёнными качествами, ключевыми компетенциями. Основы функциональной грамотности закладываются в семье и в начальной школе.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332656"/>
            <a:ext cx="828092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dirty="0" err="1" smtClean="0">
                <a:solidFill>
                  <a:schemeClr val="tx1"/>
                </a:solidFill>
              </a:rPr>
              <a:t>Итнернет</a:t>
            </a:r>
            <a:r>
              <a:rPr lang="ru-RU" dirty="0" smtClean="0">
                <a:solidFill>
                  <a:schemeClr val="tx1"/>
                </a:solidFill>
              </a:rPr>
              <a:t> пространство позволяет использовать не только методические компоненты, но и проводить проверку уровня </a:t>
            </a:r>
            <a:r>
              <a:rPr lang="ru-RU" dirty="0" err="1" smtClean="0">
                <a:solidFill>
                  <a:schemeClr val="tx1"/>
                </a:solidFill>
              </a:rPr>
              <a:t>обученности</a:t>
            </a:r>
            <a:r>
              <a:rPr lang="ru-RU" dirty="0" smtClean="0">
                <a:solidFill>
                  <a:schemeClr val="tx1"/>
                </a:solidFill>
              </a:rPr>
              <a:t> по «Функциональной грамотности»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5184775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4603"/>
            <a:ext cx="324036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Сайты РЭШ, Решу ОГЭ, ФИПИ помогают решить проблему при дистанционном обучении, когда общение учитель-ученик ограничено во временных рамках.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танция печати\Document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82453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1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за внимание.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/>
          <a:lstStyle/>
          <a:p>
            <a:r>
              <a:rPr lang="ru-RU" sz="4800" b="1" dirty="0">
                <a:solidFill>
                  <a:prstClr val="black"/>
                </a:solidFill>
                <a:latin typeface="Calibri"/>
              </a:rPr>
              <a:t>Зачем формировать ФГ?</a:t>
            </a:r>
            <a:endParaRPr lang="ru-RU" dirty="0"/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566153"/>
              </p:ext>
            </p:extLst>
          </p:nvPr>
        </p:nvGraphicFramePr>
        <p:xfrm>
          <a:off x="755576" y="1700808"/>
          <a:ext cx="7776864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17198" y="1242164"/>
            <a:ext cx="2883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  <a:latin typeface="Calibri"/>
              </a:rPr>
              <a:t>Мониторинг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PISA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1236373"/>
            <a:ext cx="306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Указы Президента</a:t>
            </a:r>
            <a:endParaRPr lang="ru-RU" sz="2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0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существовании функциональной грамотности мы узнаем, только столкнувшись с ее отсутствием. Поэтому приходится говорить не столько о функциональной грамотности, сколько о функциональной безграмотности, что является одним из определяющих факторов, тормозящих развитие общественных отношений. Поэтому проблема функциональной грамотности рассматривается как проблема поиска механизмов и способов ускоренной ликвидации безграмотности.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Существуют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направления формирования функциональной грамотности. Первая – это ежедневная работа учителя в рамках учебного процесса, вторая – дополнительное и профессиональное образование школьников. Я остановлюсь на первом направлении.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980728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800" dirty="0">
              <a:solidFill>
                <a:srgbClr val="000000"/>
              </a:solidFill>
              <a:latin typeface="FlexySans"/>
            </a:endParaRPr>
          </a:p>
        </p:txBody>
      </p:sp>
    </p:spTree>
    <p:extLst>
      <p:ext uri="{BB962C8B-B14F-4D97-AF65-F5344CB8AC3E}">
        <p14:creationId xmlns:p14="http://schemas.microsoft.com/office/powerpoint/2010/main" val="5587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Создано много электронных образовательных ресурсов с методическим  сопровождением для учителя и обучающихся.  </a:t>
            </a:r>
          </a:p>
          <a:p>
            <a:pPr algn="just"/>
            <a:r>
              <a:rPr lang="ru-RU" sz="3600" dirty="0" smtClean="0"/>
              <a:t>Используя данное направление можно выбрать траекторию обучения для достижения поставленных целей образовательным учреждением.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2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63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Методическое сопровождение на уроках ФГ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учителей МБОУ Школы № 174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Станция печати\Documents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5370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танция печати\Documents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429000"/>
            <a:ext cx="3978709" cy="274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0"/>
            <a:ext cx="14257584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6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Читательская грамотность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844824"/>
            <a:ext cx="8229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заданий: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-Составление к тексту тонких и толстых вопросов.(В качестве текста может быть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рассмотрен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билет, реклама, инструкция и т.д.)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-Составление по тексту тестов с ответами.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сравнительной характеристики героев, произведений, книг и художественного фильма, снятого по данному произведению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Написание инструкции к пользованию каким-либо предметом.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определенную тему. (Ролевая игра).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Задания исследовательской направленности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Выполнение проектов.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текстов разных стилей и жанров. (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заявления, объяснительные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смс, рекламные ролики и т.д.), корректировка текст и т.д.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-Написание рецензий, отзывов, обращений 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презентаций.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Публичные выступления.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Calibri"/>
                <a:cs typeface="Times New Roman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Креативное мышление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Абрахаму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 определение креативности как творческой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врожденно свойственной всем, но теряемой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большинством под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воздействием среды. На бытовом уровне креативность проявляется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смекалка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достигать цели, находить выход из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кажущейся безвыходной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используя обстановку, предметы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 необычным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креативного мышления обучающихся будет более успешным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оно систематически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учебно-вспомогательных задач.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545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Candara</vt:lpstr>
      <vt:lpstr>FlexySans</vt:lpstr>
      <vt:lpstr>Symbol</vt:lpstr>
      <vt:lpstr>Times New Roman</vt:lpstr>
      <vt:lpstr>YS Text</vt:lpstr>
      <vt:lpstr>Волна</vt:lpstr>
      <vt:lpstr>   </vt:lpstr>
      <vt:lpstr>Презентация PowerPoint</vt:lpstr>
      <vt:lpstr>Зачем формировать ФГ?</vt:lpstr>
      <vt:lpstr>Презентация PowerPoint</vt:lpstr>
      <vt:lpstr>Презентация PowerPoint</vt:lpstr>
      <vt:lpstr>Методическое сопровождение на уроках ФГ учителей МБОУ Школы № 174 </vt:lpstr>
      <vt:lpstr>Презентация PowerPoint</vt:lpstr>
      <vt:lpstr>Читательская грамотность</vt:lpstr>
      <vt:lpstr>Креативное мышление</vt:lpstr>
      <vt:lpstr>Реализация этих принципов возможна за счет изменения режиссуры и структуры уроков, общения и поведения учителя и учащихся в образовательном процессе. </vt:lpstr>
      <vt:lpstr>Реализация этих принципов возможна за счет изменения режиссуры и структуры уроков, общения и поведения учителя и учащихся в образовательном процессе. </vt:lpstr>
      <vt:lpstr>Нестандартные задачи. </vt:lpstr>
      <vt:lpstr>Комбинаторные задачи. </vt:lpstr>
      <vt:lpstr>Приёмы</vt:lpstr>
      <vt:lpstr>Задачи на деление с остатком</vt:lpstr>
      <vt:lpstr>В доме 18 этажей, на каждом этаже по 3 квартиры. На каком этаже живет Маша, если она живет в квартире под номером 26?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Указа Президента Российской Федерации  от 07.05.2018 г.№ 204 О национальных целях и стратегических задачах развития  Российской Федерации на период до 2024 года При разработке национального проекта в сфере образования Правительству РФ   необходимо обеспечить: •глобальную конкурентоспособность российского образования; •вхождение Российской Федерации в число 10 ведущих стран по                   качеству  общего  образования.</dc:title>
  <dc:creator>Учитель</dc:creator>
  <cp:lastModifiedBy>Пользователь</cp:lastModifiedBy>
  <cp:revision>49</cp:revision>
  <dcterms:created xsi:type="dcterms:W3CDTF">2021-08-23T05:14:42Z</dcterms:created>
  <dcterms:modified xsi:type="dcterms:W3CDTF">2021-11-26T12:25:17Z</dcterms:modified>
</cp:coreProperties>
</file>